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14"/>
  </p:notesMasterIdLst>
  <p:sldIdLst>
    <p:sldId id="286" r:id="rId2"/>
    <p:sldId id="276" r:id="rId3"/>
    <p:sldId id="275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0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5F9DD2-74C2-8D49-8B70-2D03333ECD11}" type="datetimeFigureOut">
              <a:rPr lang="en-US" smtClean="0"/>
              <a:t>07/10/15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0385D-4BEB-9A46-B4A3-F34099520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615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69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Times New Roman" charset="0"/>
              <a:buNone/>
            </a:pPr>
            <a:fld id="{93C001FB-6313-5E40-AC61-76AEAC61D2F2}" type="datetime1">
              <a:rPr lang="pt-BR" sz="1200">
                <a:solidFill>
                  <a:srgbClr val="000000"/>
                </a:solidFill>
              </a:rPr>
              <a:pPr eaLnBrk="1" hangingPunct="1">
                <a:buFont typeface="Times New Roman" charset="0"/>
                <a:buNone/>
              </a:pPr>
              <a:t>07/10/15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1863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5422A9C-E10A-6C40-8305-8032272AD3B4}" type="slidenum">
              <a:rPr lang="pt-BR" sz="1200">
                <a:solidFill>
                  <a:srgbClr val="000000"/>
                </a:solidFill>
              </a:rPr>
              <a:pPr eaLnBrk="1" hangingPunct="1"/>
              <a:t>2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186371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62475" cy="3422650"/>
          </a:xfrm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pt-BR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1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Times New Roman" charset="0"/>
              <a:buNone/>
            </a:pPr>
            <a:fld id="{4C4D11A1-7625-2541-A036-5C95E5C84AD8}" type="datetime1">
              <a:rPr lang="pt-BR" sz="1200">
                <a:solidFill>
                  <a:srgbClr val="000000"/>
                </a:solidFill>
              </a:rPr>
              <a:pPr eaLnBrk="1" hangingPunct="1">
                <a:buFont typeface="Times New Roman" charset="0"/>
                <a:buNone/>
              </a:pPr>
              <a:t>07/10/15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2048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3F13048-352D-9045-8836-8844C9BF263D}" type="slidenum">
              <a:rPr lang="pt-BR" sz="1200">
                <a:solidFill>
                  <a:srgbClr val="000000"/>
                </a:solidFill>
              </a:rPr>
              <a:pPr eaLnBrk="1" hangingPunct="1"/>
              <a:t>11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20480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62475" cy="3422650"/>
          </a:xfrm>
        </p:spPr>
      </p:sp>
      <p:sp>
        <p:nvSpPr>
          <p:cNvPr id="204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pt-BR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Times New Roman" charset="0"/>
              <a:buNone/>
            </a:pPr>
            <a:fld id="{FBAA9738-6989-F446-BA56-B3A99966B3D5}" type="datetime1">
              <a:rPr lang="pt-BR" sz="1200">
                <a:solidFill>
                  <a:srgbClr val="000000"/>
                </a:solidFill>
              </a:rPr>
              <a:pPr eaLnBrk="1" hangingPunct="1">
                <a:buFont typeface="Times New Roman" charset="0"/>
                <a:buNone/>
              </a:pPr>
              <a:t>07/10/15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1843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B59607A-D60D-6B43-89E1-D9F69CA7D12D}" type="slidenum">
              <a:rPr lang="pt-BR" sz="1200">
                <a:solidFill>
                  <a:srgbClr val="000000"/>
                </a:solidFill>
              </a:rPr>
              <a:pPr eaLnBrk="1" hangingPunct="1"/>
              <a:t>3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18432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62475" cy="3422650"/>
          </a:xfrm>
        </p:spPr>
      </p:sp>
      <p:sp>
        <p:nvSpPr>
          <p:cNvPr id="184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pt-BR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5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Times New Roman" charset="0"/>
              <a:buNone/>
            </a:pPr>
            <a:fld id="{90A27BB3-61CF-4D4F-81EB-DC94825C1F3E}" type="datetime1">
              <a:rPr lang="pt-BR" sz="1200">
                <a:solidFill>
                  <a:srgbClr val="000000"/>
                </a:solidFill>
              </a:rPr>
              <a:pPr eaLnBrk="1" hangingPunct="1">
                <a:buFont typeface="Times New Roman" charset="0"/>
                <a:buNone/>
              </a:pPr>
              <a:t>07/10/15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190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04F1684-7485-1640-9629-98DD43D8643F}" type="slidenum">
              <a:rPr lang="pt-BR" sz="1200">
                <a:solidFill>
                  <a:srgbClr val="000000"/>
                </a:solidFill>
              </a:rPr>
              <a:pPr eaLnBrk="1" hangingPunct="1"/>
              <a:t>4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19046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62475" cy="3422650"/>
          </a:xfrm>
        </p:spPr>
      </p:sp>
      <p:sp>
        <p:nvSpPr>
          <p:cNvPr id="190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pt-BR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3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Times New Roman" charset="0"/>
              <a:buNone/>
            </a:pPr>
            <a:fld id="{E1ECDE02-3932-0B4D-A60D-13A97A87B704}" type="datetime1">
              <a:rPr lang="pt-BR" sz="1200">
                <a:solidFill>
                  <a:srgbClr val="000000"/>
                </a:solidFill>
              </a:rPr>
              <a:pPr eaLnBrk="1" hangingPunct="1">
                <a:buFont typeface="Times New Roman" charset="0"/>
                <a:buNone/>
              </a:pPr>
              <a:t>07/10/15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1925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73FAA02-314B-404B-BD9A-E1FA79700936}" type="slidenum">
              <a:rPr lang="pt-BR" sz="1200">
                <a:solidFill>
                  <a:srgbClr val="000000"/>
                </a:solidFill>
              </a:rPr>
              <a:pPr eaLnBrk="1" hangingPunct="1"/>
              <a:t>5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192515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62475" cy="3422650"/>
          </a:xfrm>
        </p:spPr>
      </p:sp>
      <p:sp>
        <p:nvSpPr>
          <p:cNvPr id="192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pt-BR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1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Times New Roman" charset="0"/>
              <a:buNone/>
            </a:pPr>
            <a:fld id="{0A8A14D6-5AD5-2D47-8247-1EE468CFB314}" type="datetime1">
              <a:rPr lang="pt-BR" sz="1200">
                <a:solidFill>
                  <a:srgbClr val="000000"/>
                </a:solidFill>
              </a:rPr>
              <a:pPr eaLnBrk="1" hangingPunct="1">
                <a:buFont typeface="Times New Roman" charset="0"/>
                <a:buNone/>
              </a:pPr>
              <a:t>07/10/15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1945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EFF6E78-43D4-B847-AD5A-6B61FECEBFB6}" type="slidenum">
              <a:rPr lang="pt-BR" sz="1200">
                <a:solidFill>
                  <a:srgbClr val="000000"/>
                </a:solidFill>
              </a:rPr>
              <a:pPr eaLnBrk="1" hangingPunct="1"/>
              <a:t>6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19456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62475" cy="3422650"/>
          </a:xfrm>
        </p:spPr>
      </p:sp>
      <p:sp>
        <p:nvSpPr>
          <p:cNvPr id="194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pt-BR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09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Times New Roman" charset="0"/>
              <a:buNone/>
            </a:pPr>
            <a:fld id="{2D1AB806-6F9E-7444-BA71-C6D617A37254}" type="datetime1">
              <a:rPr lang="pt-BR" sz="1200">
                <a:solidFill>
                  <a:srgbClr val="000000"/>
                </a:solidFill>
              </a:rPr>
              <a:pPr eaLnBrk="1" hangingPunct="1">
                <a:buFont typeface="Times New Roman" charset="0"/>
                <a:buNone/>
              </a:pPr>
              <a:t>07/10/15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1966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9FAC5D4-93D8-4540-BE46-E7811DF53058}" type="slidenum">
              <a:rPr lang="pt-BR" sz="1200">
                <a:solidFill>
                  <a:srgbClr val="000000"/>
                </a:solidFill>
              </a:rPr>
              <a:pPr eaLnBrk="1" hangingPunct="1"/>
              <a:t>7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196611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62475" cy="3422650"/>
          </a:xfrm>
        </p:spPr>
      </p:sp>
      <p:sp>
        <p:nvSpPr>
          <p:cNvPr id="196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pt-BR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7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Times New Roman" charset="0"/>
              <a:buNone/>
            </a:pPr>
            <a:fld id="{2A6DB9E4-C618-B548-823D-9EE5BAEC8DD9}" type="datetime1">
              <a:rPr lang="pt-BR" sz="1200">
                <a:solidFill>
                  <a:srgbClr val="000000"/>
                </a:solidFill>
              </a:rPr>
              <a:pPr eaLnBrk="1" hangingPunct="1">
                <a:buFont typeface="Times New Roman" charset="0"/>
                <a:buNone/>
              </a:pPr>
              <a:t>07/10/15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1986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50509F4-CB38-D642-A749-8D2907A4C2A9}" type="slidenum">
              <a:rPr lang="pt-BR" sz="1200">
                <a:solidFill>
                  <a:srgbClr val="000000"/>
                </a:solidFill>
              </a:rPr>
              <a:pPr eaLnBrk="1" hangingPunct="1"/>
              <a:t>8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19865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62475" cy="3422650"/>
          </a:xfrm>
        </p:spPr>
      </p:sp>
      <p:sp>
        <p:nvSpPr>
          <p:cNvPr id="198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pt-BR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Times New Roman" charset="0"/>
              <a:buNone/>
            </a:pPr>
            <a:fld id="{A9046F77-CABF-F84F-89A1-F7D99A6148AB}" type="datetime1">
              <a:rPr lang="pt-BR" sz="1200">
                <a:solidFill>
                  <a:srgbClr val="000000"/>
                </a:solidFill>
              </a:rPr>
              <a:pPr eaLnBrk="1" hangingPunct="1">
                <a:buFont typeface="Times New Roman" charset="0"/>
                <a:buNone/>
              </a:pPr>
              <a:t>07/10/15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2007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DBA5777-9264-154C-ABD3-C492311F1A3A}" type="slidenum">
              <a:rPr lang="pt-BR" sz="1200">
                <a:solidFill>
                  <a:srgbClr val="000000"/>
                </a:solidFill>
              </a:rPr>
              <a:pPr eaLnBrk="1" hangingPunct="1"/>
              <a:t>9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20070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62475" cy="3422650"/>
          </a:xfrm>
        </p:spPr>
      </p:sp>
      <p:sp>
        <p:nvSpPr>
          <p:cNvPr id="200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pt-BR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3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Times New Roman" charset="0"/>
              <a:buNone/>
            </a:pPr>
            <a:fld id="{909168E0-9E53-9B41-B487-F3CE506FC16E}" type="datetime1">
              <a:rPr lang="pt-BR" sz="1200">
                <a:solidFill>
                  <a:srgbClr val="000000"/>
                </a:solidFill>
              </a:rPr>
              <a:pPr eaLnBrk="1" hangingPunct="1">
                <a:buFont typeface="Times New Roman" charset="0"/>
                <a:buNone/>
              </a:pPr>
              <a:t>07/10/15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2027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3FA7743-A95B-4B47-BC9F-9EA2A07262BE}" type="slidenum">
              <a:rPr lang="pt-BR" sz="1200">
                <a:solidFill>
                  <a:srgbClr val="000000"/>
                </a:solidFill>
              </a:rPr>
              <a:pPr eaLnBrk="1" hangingPunct="1"/>
              <a:t>10</a:t>
            </a:fld>
            <a:endParaRPr lang="pt-BR" sz="1200">
              <a:solidFill>
                <a:srgbClr val="000000"/>
              </a:solidFill>
            </a:endParaRPr>
          </a:p>
        </p:txBody>
      </p:sp>
      <p:sp>
        <p:nvSpPr>
          <p:cNvPr id="202755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62475" cy="3422650"/>
          </a:xfrm>
        </p:spPr>
      </p:sp>
      <p:sp>
        <p:nvSpPr>
          <p:cNvPr id="202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pt-BR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183-21BE-2D4A-9365-FDE0892AD271}" type="datetimeFigureOut">
              <a:rPr lang="en-US" smtClean="0"/>
              <a:t>07/10/15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E7FA73C-B71B-CB41-8CD4-531E38D540E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183-21BE-2D4A-9365-FDE0892AD271}" type="datetimeFigureOut">
              <a:rPr lang="en-US" smtClean="0"/>
              <a:t>07/10/15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73C-B71B-CB41-8CD4-531E38D540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183-21BE-2D4A-9365-FDE0892AD271}" type="datetimeFigureOut">
              <a:rPr lang="en-US" smtClean="0"/>
              <a:t>07/10/15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73C-B71B-CB41-8CD4-531E38D540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5389CB20-D8D4-D941-B8E0-5971BDC7D7ED}" type="datetime1">
              <a:rPr lang="pt-BR"/>
              <a:pPr>
                <a:defRPr/>
              </a:pPr>
              <a:t>07/10/15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buFont typeface="Times New Roman" pitchFamily="18" charset="0"/>
              <a:buNone/>
              <a:defRPr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pt-BR"/>
              <a:t>Engenharia de software orientada a objetos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cs typeface="+mn-cs"/>
              </a:defRPr>
            </a:lvl1pPr>
          </a:lstStyle>
          <a:p>
            <a:pPr>
              <a:defRPr/>
            </a:pPr>
            <a:fld id="{7A4EC6AB-4AF4-F849-AFEC-4522033970F9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0909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183-21BE-2D4A-9365-FDE0892AD271}" type="datetimeFigureOut">
              <a:rPr lang="en-US" smtClean="0"/>
              <a:t>07/10/15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73C-B71B-CB41-8CD4-531E38D540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183-21BE-2D4A-9365-FDE0892AD271}" type="datetimeFigureOut">
              <a:rPr lang="en-US" smtClean="0"/>
              <a:t>07/10/15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73C-B71B-CB41-8CD4-531E38D540E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183-21BE-2D4A-9365-FDE0892AD271}" type="datetimeFigureOut">
              <a:rPr lang="en-US" smtClean="0"/>
              <a:t>07/10/15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73C-B71B-CB41-8CD4-531E38D540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183-21BE-2D4A-9365-FDE0892AD271}" type="datetimeFigureOut">
              <a:rPr lang="en-US" smtClean="0"/>
              <a:t>07/10/15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73C-B71B-CB41-8CD4-531E38D540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183-21BE-2D4A-9365-FDE0892AD271}" type="datetimeFigureOut">
              <a:rPr lang="en-US" smtClean="0"/>
              <a:t>07/10/15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73C-B71B-CB41-8CD4-531E38D540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183-21BE-2D4A-9365-FDE0892AD271}" type="datetimeFigureOut">
              <a:rPr lang="en-US" smtClean="0"/>
              <a:t>07/10/15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73C-B71B-CB41-8CD4-531E38D540E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183-21BE-2D4A-9365-FDE0892AD271}" type="datetimeFigureOut">
              <a:rPr lang="en-US" smtClean="0"/>
              <a:t>07/10/15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73C-B71B-CB41-8CD4-531E38D540E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79183-21BE-2D4A-9365-FDE0892AD271}" type="datetimeFigureOut">
              <a:rPr lang="en-US" smtClean="0"/>
              <a:t>07/10/15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FA73C-B71B-CB41-8CD4-531E38D540E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1B79183-21BE-2D4A-9365-FDE0892AD271}" type="datetimeFigureOut">
              <a:rPr lang="en-US" smtClean="0"/>
              <a:t>07/10/15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E7FA73C-B71B-CB41-8CD4-531E38D540E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Diagrama</a:t>
            </a:r>
            <a:r>
              <a:rPr lang="en-US" dirty="0" smtClean="0"/>
              <a:t> de Classes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735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642938"/>
            <a:ext cx="8229600" cy="1143000"/>
          </a:xfrm>
        </p:spPr>
        <p:txBody>
          <a:bodyPr/>
          <a:lstStyle/>
          <a:p>
            <a:r>
              <a:rPr lang="pt-BR">
                <a:latin typeface="Arial" charset="0"/>
              </a:rPr>
              <a:t>Diagrama de Classes</a:t>
            </a:r>
          </a:p>
        </p:txBody>
      </p:sp>
      <p:sp>
        <p:nvSpPr>
          <p:cNvPr id="20173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424862" cy="4535487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charset="0"/>
              <a:buChar char="w"/>
            </a:pPr>
            <a:r>
              <a:rPr lang="pt-BR" sz="2400">
                <a:latin typeface="Arial" charset="0"/>
              </a:rPr>
              <a:t>Herança X Associação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O relacionamento de herança acontece entre classes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Os relacionamentos de Associação, Agregação / Composição e Associação ocorre entre as instâncias das classes (os objetos).</a:t>
            </a:r>
          </a:p>
          <a:p>
            <a:pPr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Propriedades de relacionamentos de herança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1800">
                <a:latin typeface="Arial" charset="0"/>
              </a:rPr>
              <a:t>Transitividade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r>
              <a:rPr lang="pt-BR" sz="1600">
                <a:latin typeface="Arial" charset="0"/>
              </a:rPr>
              <a:t>Se A é uma generalização de B e B é uma generalização de C, então C herda características de B e A.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1800">
                <a:latin typeface="Arial" charset="0"/>
              </a:rPr>
              <a:t>Assimetria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r>
              <a:rPr lang="pt-BR" sz="1600">
                <a:latin typeface="Arial" charset="0"/>
              </a:rPr>
              <a:t>Se A é uma generalização de B, B não pode ser uma generalização de A</a:t>
            </a:r>
          </a:p>
          <a:p>
            <a:pPr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Deve-se evitar hierarquias muito profundas, com mais de 3 níveis, pois dificulta a leitura.  </a:t>
            </a:r>
          </a:p>
        </p:txBody>
      </p:sp>
      <p:sp>
        <p:nvSpPr>
          <p:cNvPr id="201729" name="Espaço Reservado para Data 4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61928E0-9534-9043-B2A9-1633EB5D6434}" type="datetime1">
              <a:rPr lang="pt-BR">
                <a:cs typeface="ＭＳ Ｐゴシック" charset="0"/>
              </a:rPr>
              <a:pPr/>
              <a:t>07/10/15</a:t>
            </a:fld>
            <a:endParaRPr lang="pt-BR">
              <a:cs typeface="ＭＳ Ｐゴシック" charset="0"/>
            </a:endParaRPr>
          </a:p>
        </p:txBody>
      </p:sp>
      <p:sp>
        <p:nvSpPr>
          <p:cNvPr id="201730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</a:pPr>
            <a:r>
              <a:rPr lang="pt-BR">
                <a:ea typeface="ＭＳ Ｐゴシック" charset="0"/>
                <a:cs typeface="ＭＳ Ｐゴシック" charset="0"/>
              </a:rPr>
              <a:t>Engenharia de software orientada a objetos</a:t>
            </a:r>
          </a:p>
        </p:txBody>
      </p:sp>
      <p:sp>
        <p:nvSpPr>
          <p:cNvPr id="201731" name="Espaço Reservado para Número de Slide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D4BC76B-6F28-F749-AFB8-CFBEA4EEB8C4}" type="slidenum">
              <a:rPr lang="pt-BR">
                <a:cs typeface="ＭＳ Ｐゴシック" charset="0"/>
              </a:rPr>
              <a:pPr/>
              <a:t>10</a:t>
            </a:fld>
            <a:endParaRPr lang="pt-BR"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551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8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642938"/>
            <a:ext cx="8229600" cy="1143000"/>
          </a:xfrm>
        </p:spPr>
        <p:txBody>
          <a:bodyPr/>
          <a:lstStyle/>
          <a:p>
            <a:r>
              <a:rPr lang="pt-BR">
                <a:latin typeface="Arial" charset="0"/>
              </a:rPr>
              <a:t>Diagrama de Classes</a:t>
            </a:r>
          </a:p>
        </p:txBody>
      </p:sp>
      <p:sp>
        <p:nvSpPr>
          <p:cNvPr id="20378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424862" cy="4535487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charset="0"/>
              <a:buChar char="w"/>
            </a:pPr>
            <a:r>
              <a:rPr lang="pt-BR" sz="2400">
                <a:latin typeface="Arial" charset="0"/>
              </a:rPr>
              <a:t>Restrições de Generalização e Especialização: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1800">
                <a:latin typeface="Arial" charset="0"/>
              </a:rPr>
              <a:t>Sobreposta: Podem ser criadas subclasses que herdem de mais de uma subclasse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r>
              <a:rPr lang="pt-BR" sz="1600">
                <a:latin typeface="Arial" charset="0"/>
              </a:rPr>
              <a:t>Ex: Atleta – (Nadador e Corredor)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1800">
                <a:latin typeface="Arial" charset="0"/>
              </a:rPr>
              <a:t>Disjunta: As subclasses só podem herdar de uma subclasse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r>
              <a:rPr lang="pt-BR" sz="1600">
                <a:latin typeface="Arial" charset="0"/>
              </a:rPr>
              <a:t>Ex: Figura geométrica – (Elipse, Quadrado, Circulo)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1800">
                <a:latin typeface="Arial" charset="0"/>
              </a:rPr>
              <a:t>Completa: Todas as subclasses possíveis foram enumeradas.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r>
              <a:rPr lang="pt-BR" sz="1600">
                <a:latin typeface="Arial" charset="0"/>
              </a:rPr>
              <a:t>Ex: Indivíduo – (Homem e Mulher)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1800">
                <a:latin typeface="Arial" charset="0"/>
              </a:rPr>
              <a:t>Incompleta: Nem todas as subclasses foram enumeradas na hierarquia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r>
              <a:rPr lang="pt-BR" sz="1600">
                <a:latin typeface="Arial" charset="0"/>
              </a:rPr>
              <a:t>Ex: Figura geométrica – (Elipse, Quadrado, Circulo)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endParaRPr lang="pt-BR" sz="1600">
              <a:latin typeface="Arial" charset="0"/>
            </a:endParaRP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endParaRPr lang="pt-BR" sz="1600">
              <a:latin typeface="Arial" charset="0"/>
            </a:endParaRPr>
          </a:p>
        </p:txBody>
      </p:sp>
      <p:sp>
        <p:nvSpPr>
          <p:cNvPr id="203777" name="Espaço Reservado para Data 4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C672FD2-B62B-7A48-852E-85FBDBA3698A}" type="datetime1">
              <a:rPr lang="pt-BR">
                <a:cs typeface="ＭＳ Ｐゴシック" charset="0"/>
              </a:rPr>
              <a:pPr/>
              <a:t>07/10/15</a:t>
            </a:fld>
            <a:endParaRPr lang="pt-BR">
              <a:cs typeface="ＭＳ Ｐゴシック" charset="0"/>
            </a:endParaRPr>
          </a:p>
        </p:txBody>
      </p:sp>
      <p:sp>
        <p:nvSpPr>
          <p:cNvPr id="203778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</a:pPr>
            <a:r>
              <a:rPr lang="pt-BR">
                <a:ea typeface="ＭＳ Ｐゴシック" charset="0"/>
                <a:cs typeface="ＭＳ Ｐゴシック" charset="0"/>
              </a:rPr>
              <a:t>Engenharia de software orientada a objetos</a:t>
            </a:r>
          </a:p>
        </p:txBody>
      </p:sp>
      <p:sp>
        <p:nvSpPr>
          <p:cNvPr id="203779" name="Espaço Reservado para Número de Slide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2C89A2C-E2A7-104B-91B3-52BFBCF47F6B}" type="slidenum">
              <a:rPr lang="pt-BR">
                <a:cs typeface="ＭＳ Ｐゴシック" charset="0"/>
              </a:rPr>
              <a:pPr/>
              <a:t>11</a:t>
            </a:fld>
            <a:endParaRPr lang="pt-BR">
              <a:cs typeface="ＭＳ Ｐゴシック" charset="0"/>
            </a:endParaRPr>
          </a:p>
        </p:txBody>
      </p:sp>
      <p:pic>
        <p:nvPicPr>
          <p:cNvPr id="20378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797425"/>
            <a:ext cx="336232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0590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Exerc</a:t>
            </a:r>
            <a:r>
              <a:rPr lang="en-US" dirty="0" err="1" smtClean="0"/>
              <a:t>ícios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199" y="1600200"/>
            <a:ext cx="8415867" cy="45259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938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714375"/>
            <a:ext cx="8229600" cy="1143000"/>
          </a:xfrm>
        </p:spPr>
        <p:txBody>
          <a:bodyPr/>
          <a:lstStyle/>
          <a:p>
            <a:r>
              <a:rPr lang="pt-BR">
                <a:latin typeface="Arial" charset="0"/>
              </a:rPr>
              <a:t>Diagrama de Classes</a:t>
            </a:r>
          </a:p>
        </p:txBody>
      </p:sp>
      <p:sp>
        <p:nvSpPr>
          <p:cNvPr id="18534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075612" cy="4967287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charset="0"/>
              <a:buChar char="w"/>
            </a:pPr>
            <a:r>
              <a:rPr lang="pt-BR" sz="2400">
                <a:latin typeface="Arial" charset="0"/>
              </a:rPr>
              <a:t>Associações reflexivas (auto-associação)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Associa objetos da mesma classe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Cada objeto tem um papel distinto na associação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O uso de papeis é importante neste caso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endParaRPr lang="pt-BR" sz="2000">
              <a:latin typeface="Arial" charset="0"/>
            </a:endParaRPr>
          </a:p>
        </p:txBody>
      </p:sp>
      <p:sp>
        <p:nvSpPr>
          <p:cNvPr id="185345" name="Espaço Reservado para Data 4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490F91F-601D-B14C-BF01-7E85E00877BC}" type="datetime1">
              <a:rPr lang="pt-BR">
                <a:cs typeface="ＭＳ Ｐゴシック" charset="0"/>
              </a:rPr>
              <a:pPr/>
              <a:t>07/10/15</a:t>
            </a:fld>
            <a:endParaRPr lang="pt-BR">
              <a:cs typeface="ＭＳ Ｐゴシック" charset="0"/>
            </a:endParaRPr>
          </a:p>
        </p:txBody>
      </p:sp>
      <p:sp>
        <p:nvSpPr>
          <p:cNvPr id="185346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</a:pPr>
            <a:r>
              <a:rPr lang="pt-BR">
                <a:ea typeface="ＭＳ Ｐゴシック" charset="0"/>
                <a:cs typeface="ＭＳ Ｐゴシック" charset="0"/>
              </a:rPr>
              <a:t>Engenharia de software orientada a objetos</a:t>
            </a:r>
          </a:p>
        </p:txBody>
      </p:sp>
      <p:sp>
        <p:nvSpPr>
          <p:cNvPr id="185347" name="Espaço Reservado para Número de Slide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416FAE8-638B-3D41-9060-07D59FA05542}" type="slidenum">
              <a:rPr lang="pt-BR">
                <a:cs typeface="ＭＳ Ｐゴシック" charset="0"/>
              </a:rPr>
              <a:pPr/>
              <a:t>2</a:t>
            </a:fld>
            <a:endParaRPr lang="pt-BR">
              <a:cs typeface="ＭＳ Ｐゴシック" charset="0"/>
            </a:endParaRPr>
          </a:p>
        </p:txBody>
      </p:sp>
      <p:pic>
        <p:nvPicPr>
          <p:cNvPr id="18535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3284538"/>
            <a:ext cx="3024188" cy="207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142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714375"/>
            <a:ext cx="8229600" cy="1143000"/>
          </a:xfrm>
        </p:spPr>
        <p:txBody>
          <a:bodyPr/>
          <a:lstStyle/>
          <a:p>
            <a:r>
              <a:rPr lang="pt-BR">
                <a:latin typeface="Arial" charset="0"/>
              </a:rPr>
              <a:t>Diagrama de Classes</a:t>
            </a:r>
          </a:p>
        </p:txBody>
      </p:sp>
      <p:sp>
        <p:nvSpPr>
          <p:cNvPr id="18330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075612" cy="4967287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charset="0"/>
              <a:buChar char="w"/>
            </a:pPr>
            <a:r>
              <a:rPr lang="pt-BR" sz="2400">
                <a:latin typeface="Arial" charset="0"/>
              </a:rPr>
              <a:t>Classes Associativas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Classes ligadas a associações em vez de estar ligada a outras classes. 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Necessário quando se quer manter informações sobre a associação de duas ou mais classes. 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Pode estar ligada associação de qualquer conectividade.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Pode ser substituída por uma classe com associação para as outras duas classes. 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endParaRPr lang="pt-BR" sz="2000">
              <a:latin typeface="Arial" charset="0"/>
            </a:endParaRPr>
          </a:p>
        </p:txBody>
      </p:sp>
      <p:sp>
        <p:nvSpPr>
          <p:cNvPr id="183297" name="Espaço Reservado para Data 4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44EB1CB-F907-054C-8CD3-DAB647B35DF1}" type="datetime1">
              <a:rPr lang="pt-BR">
                <a:cs typeface="ＭＳ Ｐゴシック" charset="0"/>
              </a:rPr>
              <a:pPr/>
              <a:t>07/10/15</a:t>
            </a:fld>
            <a:endParaRPr lang="pt-BR">
              <a:cs typeface="ＭＳ Ｐゴシック" charset="0"/>
            </a:endParaRPr>
          </a:p>
        </p:txBody>
      </p:sp>
      <p:sp>
        <p:nvSpPr>
          <p:cNvPr id="183298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</a:pPr>
            <a:r>
              <a:rPr lang="pt-BR">
                <a:ea typeface="ＭＳ Ｐゴシック" charset="0"/>
                <a:cs typeface="ＭＳ Ｐゴシック" charset="0"/>
              </a:rPr>
              <a:t>Engenharia de software orientada a objetos</a:t>
            </a:r>
          </a:p>
        </p:txBody>
      </p:sp>
      <p:sp>
        <p:nvSpPr>
          <p:cNvPr id="183299" name="Espaço Reservado para Número de Slide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5D54CEC-9CC1-AA4D-B15A-1FF69BD39A56}" type="slidenum">
              <a:rPr lang="pt-BR">
                <a:cs typeface="ＭＳ Ｐゴシック" charset="0"/>
              </a:rPr>
              <a:pPr/>
              <a:t>3</a:t>
            </a:fld>
            <a:endParaRPr lang="pt-BR">
              <a:cs typeface="ＭＳ Ｐゴシック" charset="0"/>
            </a:endParaRPr>
          </a:p>
        </p:txBody>
      </p:sp>
      <p:pic>
        <p:nvPicPr>
          <p:cNvPr id="18330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797425"/>
            <a:ext cx="534352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3303" name="Text Box 6"/>
          <p:cNvSpPr txBox="1">
            <a:spLocks noChangeArrowheads="1"/>
          </p:cNvSpPr>
          <p:nvPr/>
        </p:nvSpPr>
        <p:spPr bwMode="auto">
          <a:xfrm>
            <a:off x="6372225" y="4437063"/>
            <a:ext cx="2513013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BR" sz="1600"/>
              <a:t>Uma pessoa trabalha como empregado em várias empresas.</a:t>
            </a:r>
          </a:p>
          <a:p>
            <a:r>
              <a:rPr lang="pt-BR" sz="1600"/>
              <a:t>Para cada relação empregado empregador, é possível saber o salário e a data de contratação</a:t>
            </a:r>
          </a:p>
        </p:txBody>
      </p:sp>
    </p:spTree>
    <p:extLst>
      <p:ext uri="{BB962C8B-B14F-4D97-AF65-F5344CB8AC3E}">
        <p14:creationId xmlns:p14="http://schemas.microsoft.com/office/powerpoint/2010/main" val="4245354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714375"/>
            <a:ext cx="8229600" cy="1143000"/>
          </a:xfrm>
        </p:spPr>
        <p:txBody>
          <a:bodyPr/>
          <a:lstStyle/>
          <a:p>
            <a:r>
              <a:rPr lang="pt-BR">
                <a:latin typeface="Arial" charset="0"/>
              </a:rPr>
              <a:t>Diagrama de Classes</a:t>
            </a:r>
          </a:p>
        </p:txBody>
      </p:sp>
      <p:sp>
        <p:nvSpPr>
          <p:cNvPr id="18944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424862" cy="4535487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charset="0"/>
              <a:buChar char="w"/>
            </a:pPr>
            <a:r>
              <a:rPr lang="pt-BR" sz="2400">
                <a:latin typeface="Arial" charset="0"/>
              </a:rPr>
              <a:t>Agregações e Composições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Representa uma relação </a:t>
            </a:r>
            <a:r>
              <a:rPr lang="pt-BR" sz="2000" i="1">
                <a:latin typeface="Arial" charset="0"/>
              </a:rPr>
              <a:t>todo-parte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Uma relação </a:t>
            </a:r>
            <a:r>
              <a:rPr lang="pt-BR" sz="2000" i="1">
                <a:latin typeface="Arial" charset="0"/>
              </a:rPr>
              <a:t>todo-parte</a:t>
            </a:r>
            <a:r>
              <a:rPr lang="pt-BR" sz="2000">
                <a:latin typeface="Arial" charset="0"/>
              </a:rPr>
              <a:t> significa que um objeto está contido em outro. Ou um objeto contém outro.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Características: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r>
              <a:rPr lang="pt-BR" sz="1800">
                <a:latin typeface="Arial" charset="0"/>
              </a:rPr>
              <a:t>São assimétricas: Se A é parte de B, B não pode ser parte de A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r>
              <a:rPr lang="pt-BR" sz="1800">
                <a:latin typeface="Arial" charset="0"/>
              </a:rPr>
              <a:t>Propagam comportamentos: O comportamento do todo se aplica as partes.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r>
              <a:rPr lang="pt-BR" sz="1800">
                <a:latin typeface="Arial" charset="0"/>
              </a:rPr>
              <a:t>As partes são normalmente criadas e destruídas pelo todo. Isto é no Todo são definidas as operações de </a:t>
            </a:r>
            <a:r>
              <a:rPr lang="pt-BR" sz="1800" i="1">
                <a:latin typeface="Arial" charset="0"/>
              </a:rPr>
              <a:t>Adicionar</a:t>
            </a:r>
            <a:r>
              <a:rPr lang="pt-BR" sz="1800">
                <a:latin typeface="Arial" charset="0"/>
              </a:rPr>
              <a:t> e </a:t>
            </a:r>
            <a:r>
              <a:rPr lang="pt-BR" sz="1800" i="1">
                <a:latin typeface="Arial" charset="0"/>
              </a:rPr>
              <a:t>Remover</a:t>
            </a:r>
            <a:r>
              <a:rPr lang="pt-BR" sz="1800">
                <a:latin typeface="Arial" charset="0"/>
              </a:rPr>
              <a:t> as partes.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Tipos de relacionamentos todo-parte: 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r>
              <a:rPr lang="pt-BR" sz="1800">
                <a:latin typeface="Arial" charset="0"/>
              </a:rPr>
              <a:t>Agregação 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r>
              <a:rPr lang="pt-BR" sz="1800">
                <a:latin typeface="Arial" charset="0"/>
              </a:rPr>
              <a:t>Composição</a:t>
            </a:r>
          </a:p>
        </p:txBody>
      </p:sp>
      <p:sp>
        <p:nvSpPr>
          <p:cNvPr id="189441" name="Espaço Reservado para Data 4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8808C8B-2A53-1E44-820A-C97DD1675593}" type="datetime1">
              <a:rPr lang="pt-BR">
                <a:cs typeface="ＭＳ Ｐゴシック" charset="0"/>
              </a:rPr>
              <a:pPr/>
              <a:t>07/10/15</a:t>
            </a:fld>
            <a:endParaRPr lang="pt-BR">
              <a:cs typeface="ＭＳ Ｐゴシック" charset="0"/>
            </a:endParaRPr>
          </a:p>
        </p:txBody>
      </p:sp>
      <p:sp>
        <p:nvSpPr>
          <p:cNvPr id="189442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</a:pPr>
            <a:r>
              <a:rPr lang="pt-BR">
                <a:ea typeface="ＭＳ Ｐゴシック" charset="0"/>
                <a:cs typeface="ＭＳ Ｐゴシック" charset="0"/>
              </a:rPr>
              <a:t>Engenharia de software orientada a objetos</a:t>
            </a:r>
          </a:p>
        </p:txBody>
      </p:sp>
      <p:sp>
        <p:nvSpPr>
          <p:cNvPr id="189443" name="Espaço Reservado para Número de Slide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048167C-05EE-C44A-9039-A77B88226319}" type="slidenum">
              <a:rPr lang="pt-BR">
                <a:cs typeface="ＭＳ Ｐゴシック" charset="0"/>
              </a:rPr>
              <a:pPr/>
              <a:t>4</a:t>
            </a:fld>
            <a:endParaRPr lang="pt-BR"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214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714375"/>
            <a:ext cx="8229600" cy="1143000"/>
          </a:xfrm>
        </p:spPr>
        <p:txBody>
          <a:bodyPr/>
          <a:lstStyle/>
          <a:p>
            <a:r>
              <a:rPr lang="pt-BR">
                <a:latin typeface="Arial" charset="0"/>
              </a:rPr>
              <a:t>Diagrama de Classes</a:t>
            </a:r>
          </a:p>
        </p:txBody>
      </p:sp>
      <p:sp>
        <p:nvSpPr>
          <p:cNvPr id="19149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424862" cy="4535487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charset="0"/>
              <a:buChar char="w"/>
            </a:pPr>
            <a:r>
              <a:rPr lang="pt-BR" sz="2400">
                <a:latin typeface="Arial" charset="0"/>
              </a:rPr>
              <a:t>Agregações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Notação: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endParaRPr lang="pt-BR" sz="2000">
              <a:latin typeface="Arial" charset="0"/>
            </a:endParaRP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endParaRPr lang="pt-BR" sz="2000">
              <a:latin typeface="Arial" charset="0"/>
            </a:endParaRP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endParaRPr lang="pt-BR" sz="2000">
              <a:latin typeface="Arial" charset="0"/>
            </a:endParaRP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endParaRPr lang="pt-BR" sz="2000">
              <a:latin typeface="Arial" charset="0"/>
            </a:endParaRP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endParaRPr lang="pt-BR" sz="2000">
              <a:latin typeface="Arial" charset="0"/>
            </a:endParaRP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Uma associação é formada por diversas equipes. Cada Equipe é formada por diversos Jogadores.   </a:t>
            </a:r>
          </a:p>
        </p:txBody>
      </p:sp>
      <p:sp>
        <p:nvSpPr>
          <p:cNvPr id="191489" name="Espaço Reservado para Data 4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E97B56A-6712-B841-9BA6-FE817A087EEB}" type="datetime1">
              <a:rPr lang="pt-BR">
                <a:cs typeface="ＭＳ Ｐゴシック" charset="0"/>
              </a:rPr>
              <a:pPr/>
              <a:t>07/10/15</a:t>
            </a:fld>
            <a:endParaRPr lang="pt-BR">
              <a:cs typeface="ＭＳ Ｐゴシック" charset="0"/>
            </a:endParaRPr>
          </a:p>
        </p:txBody>
      </p:sp>
      <p:sp>
        <p:nvSpPr>
          <p:cNvPr id="191490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</a:pPr>
            <a:r>
              <a:rPr lang="pt-BR">
                <a:ea typeface="ＭＳ Ｐゴシック" charset="0"/>
                <a:cs typeface="ＭＳ Ｐゴシック" charset="0"/>
              </a:rPr>
              <a:t>Engenharia de software orientada a objetos</a:t>
            </a:r>
          </a:p>
        </p:txBody>
      </p:sp>
      <p:sp>
        <p:nvSpPr>
          <p:cNvPr id="191491" name="Espaço Reservado para Número de Slide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C92C056-8ADC-E14C-A144-7883E87F9EBC}" type="slidenum">
              <a:rPr lang="pt-BR">
                <a:cs typeface="ＭＳ Ｐゴシック" charset="0"/>
              </a:rPr>
              <a:pPr/>
              <a:t>5</a:t>
            </a:fld>
            <a:endParaRPr lang="pt-BR">
              <a:cs typeface="ＭＳ Ｐゴシック" charset="0"/>
            </a:endParaRPr>
          </a:p>
        </p:txBody>
      </p:sp>
      <p:pic>
        <p:nvPicPr>
          <p:cNvPr id="19149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798763"/>
            <a:ext cx="6696075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4448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1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714375"/>
            <a:ext cx="8229600" cy="1143000"/>
          </a:xfrm>
        </p:spPr>
        <p:txBody>
          <a:bodyPr/>
          <a:lstStyle/>
          <a:p>
            <a:r>
              <a:rPr lang="pt-BR">
                <a:latin typeface="Arial" charset="0"/>
              </a:rPr>
              <a:t>Diagrama de Classes</a:t>
            </a:r>
          </a:p>
        </p:txBody>
      </p:sp>
      <p:sp>
        <p:nvSpPr>
          <p:cNvPr id="19354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424862" cy="4535487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charset="0"/>
              <a:buChar char="w"/>
            </a:pPr>
            <a:r>
              <a:rPr lang="pt-BR" sz="2400">
                <a:latin typeface="Arial" charset="0"/>
              </a:rPr>
              <a:t>Composições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Notação:  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endParaRPr lang="pt-BR" sz="2000">
              <a:latin typeface="Arial" charset="0"/>
            </a:endParaRP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endParaRPr lang="pt-BR" sz="2000">
              <a:latin typeface="Arial" charset="0"/>
            </a:endParaRP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endParaRPr lang="pt-BR" sz="2000">
              <a:latin typeface="Arial" charset="0"/>
            </a:endParaRP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endParaRPr lang="pt-BR" sz="2000">
              <a:latin typeface="Arial" charset="0"/>
            </a:endParaRP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Um pedido inclui vários itens. Cada item diz respeito a um produto.</a:t>
            </a:r>
          </a:p>
        </p:txBody>
      </p:sp>
      <p:sp>
        <p:nvSpPr>
          <p:cNvPr id="193537" name="Espaço Reservado para Data 4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079CC61-0B38-D742-B62D-EC49769E0331}" type="datetime1">
              <a:rPr lang="pt-BR">
                <a:cs typeface="ＭＳ Ｐゴシック" charset="0"/>
              </a:rPr>
              <a:pPr/>
              <a:t>07/10/15</a:t>
            </a:fld>
            <a:endParaRPr lang="pt-BR">
              <a:cs typeface="ＭＳ Ｐゴシック" charset="0"/>
            </a:endParaRPr>
          </a:p>
        </p:txBody>
      </p:sp>
      <p:sp>
        <p:nvSpPr>
          <p:cNvPr id="193538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</a:pPr>
            <a:r>
              <a:rPr lang="pt-BR">
                <a:ea typeface="ＭＳ Ｐゴシック" charset="0"/>
                <a:cs typeface="ＭＳ Ｐゴシック" charset="0"/>
              </a:rPr>
              <a:t>Engenharia de software orientada a objetos</a:t>
            </a:r>
          </a:p>
        </p:txBody>
      </p:sp>
      <p:sp>
        <p:nvSpPr>
          <p:cNvPr id="193539" name="Espaço Reservado para Número de Slide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B76E2A8-ED7A-4048-9790-B15306E2EF35}" type="slidenum">
              <a:rPr lang="pt-BR">
                <a:cs typeface="ＭＳ Ｐゴシック" charset="0"/>
              </a:rPr>
              <a:pPr/>
              <a:t>6</a:t>
            </a:fld>
            <a:endParaRPr lang="pt-BR">
              <a:cs typeface="ＭＳ Ｐゴシック" charset="0"/>
            </a:endParaRPr>
          </a:p>
        </p:txBody>
      </p:sp>
      <p:pic>
        <p:nvPicPr>
          <p:cNvPr id="19354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544763"/>
            <a:ext cx="65532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0913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714375"/>
            <a:ext cx="8229600" cy="1143000"/>
          </a:xfrm>
        </p:spPr>
        <p:txBody>
          <a:bodyPr/>
          <a:lstStyle/>
          <a:p>
            <a:r>
              <a:rPr lang="pt-BR">
                <a:latin typeface="Arial" charset="0"/>
              </a:rPr>
              <a:t>Diagrama de Classes</a:t>
            </a:r>
          </a:p>
        </p:txBody>
      </p:sp>
      <p:sp>
        <p:nvSpPr>
          <p:cNvPr id="19558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424862" cy="4535487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charset="0"/>
              <a:buChar char="w"/>
            </a:pPr>
            <a:r>
              <a:rPr lang="pt-BR" sz="2400">
                <a:latin typeface="Arial" charset="0"/>
              </a:rPr>
              <a:t>Agregações x Composições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As diferenças não são muito bem definidas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Diferenças mais marcante: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r>
              <a:rPr lang="pt-BR" sz="1800">
                <a:latin typeface="Arial" charset="0"/>
              </a:rPr>
              <a:t>Na agregação, a destruição do objeto Todo não implica na destruição do objeto Parte. Na composição a destruição do Todo implica na destruição das partes.</a:t>
            </a:r>
          </a:p>
          <a:p>
            <a:pPr lvl="3">
              <a:buClr>
                <a:schemeClr val="accent2"/>
              </a:buClr>
              <a:buFont typeface="Wingdings" charset="0"/>
              <a:buChar char="w"/>
            </a:pPr>
            <a:r>
              <a:rPr lang="pt-BR" sz="1800" i="1">
                <a:latin typeface="Arial" charset="0"/>
              </a:rPr>
              <a:t>Ex: Se uma equipe deixar de existir o jogador ainda pode continuar a existir. 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r>
              <a:rPr lang="pt-BR" sz="1800">
                <a:latin typeface="Arial" charset="0"/>
              </a:rPr>
              <a:t>Na composição, os objetos parte pertencem a um único todo. Por outro lado na agregação pode ser que um objeto parte participe como componente de vários outros objetos. </a:t>
            </a:r>
          </a:p>
          <a:p>
            <a:pPr lvl="3">
              <a:buClr>
                <a:schemeClr val="accent2"/>
              </a:buClr>
              <a:buFont typeface="Wingdings" charset="0"/>
              <a:buChar char="w"/>
            </a:pPr>
            <a:r>
              <a:rPr lang="pt-BR" sz="1800" i="1">
                <a:latin typeface="Arial" charset="0"/>
              </a:rPr>
              <a:t>Ex: Um item de produto só pode pertencer a um único pedido. 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endParaRPr lang="pt-BR" sz="1800" i="1">
              <a:latin typeface="Arial" charset="0"/>
            </a:endParaRPr>
          </a:p>
        </p:txBody>
      </p:sp>
      <p:sp>
        <p:nvSpPr>
          <p:cNvPr id="195585" name="Espaço Reservado para Data 4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2B61AF0-0860-CE43-84DE-C1741871EA9D}" type="datetime1">
              <a:rPr lang="pt-BR">
                <a:cs typeface="ＭＳ Ｐゴシック" charset="0"/>
              </a:rPr>
              <a:pPr/>
              <a:t>07/10/15</a:t>
            </a:fld>
            <a:endParaRPr lang="pt-BR">
              <a:cs typeface="ＭＳ Ｐゴシック" charset="0"/>
            </a:endParaRPr>
          </a:p>
        </p:txBody>
      </p:sp>
      <p:sp>
        <p:nvSpPr>
          <p:cNvPr id="195586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</a:pPr>
            <a:r>
              <a:rPr lang="pt-BR">
                <a:ea typeface="ＭＳ Ｐゴシック" charset="0"/>
                <a:cs typeface="ＭＳ Ｐゴシック" charset="0"/>
              </a:rPr>
              <a:t>Engenharia de software orientada a objetos</a:t>
            </a:r>
          </a:p>
        </p:txBody>
      </p:sp>
      <p:sp>
        <p:nvSpPr>
          <p:cNvPr id="195587" name="Espaço Reservado para Número de Slide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CAA9DA0-AD95-694E-B910-A93AF9A5B025}" type="slidenum">
              <a:rPr lang="pt-BR">
                <a:cs typeface="ＭＳ Ｐゴシック" charset="0"/>
              </a:rPr>
              <a:pPr/>
              <a:t>7</a:t>
            </a:fld>
            <a:endParaRPr lang="pt-BR"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47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714375"/>
            <a:ext cx="8229600" cy="1143000"/>
          </a:xfrm>
        </p:spPr>
        <p:txBody>
          <a:bodyPr/>
          <a:lstStyle/>
          <a:p>
            <a:r>
              <a:rPr lang="pt-BR">
                <a:latin typeface="Arial" charset="0"/>
              </a:rPr>
              <a:t>Diagrama de Classes</a:t>
            </a:r>
          </a:p>
        </p:txBody>
      </p:sp>
      <p:sp>
        <p:nvSpPr>
          <p:cNvPr id="19763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424862" cy="4535487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charset="0"/>
              <a:buChar char="w"/>
            </a:pPr>
            <a:r>
              <a:rPr lang="pt-BR" sz="2400">
                <a:latin typeface="Arial" charset="0"/>
              </a:rPr>
              <a:t>Generalizações e Especializações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Usa-se vários termos: SuperClasse e SubClasse, Supertipo e SubTipo, Classe Base e Classe Herdeira.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Representa o conceito de Herança.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Não somente atributos e operações são herdados, mas as associações também.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Notação:</a:t>
            </a:r>
          </a:p>
          <a:p>
            <a:pPr lvl="1">
              <a:buClr>
                <a:schemeClr val="accent2"/>
              </a:buClr>
              <a:buFont typeface="Wingdings" charset="0"/>
              <a:buNone/>
            </a:pPr>
            <a:r>
              <a:rPr lang="pt-BR" sz="2400">
                <a:latin typeface="Arial" charset="0"/>
              </a:rPr>
              <a:t> 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endParaRPr lang="pt-BR" sz="1800" i="1">
              <a:latin typeface="Arial" charset="0"/>
            </a:endParaRPr>
          </a:p>
        </p:txBody>
      </p:sp>
      <p:sp>
        <p:nvSpPr>
          <p:cNvPr id="197633" name="Espaço Reservado para Data 4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49505D8-052B-984F-B0C3-F2FABD442D86}" type="datetime1">
              <a:rPr lang="pt-BR">
                <a:cs typeface="ＭＳ Ｐゴシック" charset="0"/>
              </a:rPr>
              <a:pPr/>
              <a:t>07/10/15</a:t>
            </a:fld>
            <a:endParaRPr lang="pt-BR">
              <a:cs typeface="ＭＳ Ｐゴシック" charset="0"/>
            </a:endParaRPr>
          </a:p>
        </p:txBody>
      </p:sp>
      <p:sp>
        <p:nvSpPr>
          <p:cNvPr id="197634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</a:pPr>
            <a:r>
              <a:rPr lang="pt-BR">
                <a:ea typeface="ＭＳ Ｐゴシック" charset="0"/>
                <a:cs typeface="ＭＳ Ｐゴシック" charset="0"/>
              </a:rPr>
              <a:t>Engenharia de software orientada a objetos</a:t>
            </a:r>
          </a:p>
        </p:txBody>
      </p:sp>
      <p:sp>
        <p:nvSpPr>
          <p:cNvPr id="197635" name="Espaço Reservado para Número de Slide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0ABBCED-A89A-E84A-8FAA-2E6D527A1B26}" type="slidenum">
              <a:rPr lang="pt-BR">
                <a:cs typeface="ＭＳ Ｐゴシック" charset="0"/>
              </a:rPr>
              <a:pPr/>
              <a:t>8</a:t>
            </a:fld>
            <a:endParaRPr lang="pt-BR">
              <a:cs typeface="ＭＳ Ｐゴシック" charset="0"/>
            </a:endParaRPr>
          </a:p>
        </p:txBody>
      </p:sp>
      <p:pic>
        <p:nvPicPr>
          <p:cNvPr id="19763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4076700"/>
            <a:ext cx="5111750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5487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5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642938"/>
            <a:ext cx="8229600" cy="1143000"/>
          </a:xfrm>
        </p:spPr>
        <p:txBody>
          <a:bodyPr/>
          <a:lstStyle/>
          <a:p>
            <a:r>
              <a:rPr lang="pt-BR">
                <a:latin typeface="Arial" charset="0"/>
              </a:rPr>
              <a:t>Diagrama de Classes</a:t>
            </a:r>
          </a:p>
        </p:txBody>
      </p:sp>
      <p:sp>
        <p:nvSpPr>
          <p:cNvPr id="19968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8424862" cy="4535487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charset="0"/>
              <a:buChar char="w"/>
            </a:pPr>
            <a:r>
              <a:rPr lang="pt-BR" sz="2400">
                <a:latin typeface="Arial" charset="0"/>
              </a:rPr>
              <a:t>Generalizações e Especializações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r>
              <a:rPr lang="pt-BR" sz="2000">
                <a:latin typeface="Arial" charset="0"/>
              </a:rPr>
              <a:t>Classes Abstratas: 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r>
              <a:rPr lang="pt-BR" sz="1800">
                <a:latin typeface="Arial" charset="0"/>
              </a:rPr>
              <a:t>É usada para organizar a hierarquia de classes. 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r>
              <a:rPr lang="pt-BR" sz="1800">
                <a:latin typeface="Arial" charset="0"/>
              </a:rPr>
              <a:t>Não geram objetos diretamente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r>
              <a:rPr lang="pt-BR" sz="1800">
                <a:latin typeface="Arial" charset="0"/>
              </a:rPr>
              <a:t>Muito utilizada nas Classes de Projetos</a:t>
            </a:r>
          </a:p>
          <a:p>
            <a:pPr lvl="2">
              <a:buClr>
                <a:schemeClr val="accent2"/>
              </a:buClr>
              <a:buFont typeface="Wingdings" charset="0"/>
              <a:buChar char="w"/>
            </a:pPr>
            <a:r>
              <a:rPr lang="pt-BR" sz="1800">
                <a:latin typeface="Arial" charset="0"/>
              </a:rPr>
              <a:t>Notação: O nome é definido em </a:t>
            </a:r>
            <a:r>
              <a:rPr lang="pt-BR" sz="1800" i="1">
                <a:latin typeface="Arial" charset="0"/>
              </a:rPr>
              <a:t>Itálico</a:t>
            </a:r>
          </a:p>
          <a:p>
            <a:pPr lvl="1">
              <a:buClr>
                <a:schemeClr val="accent2"/>
              </a:buClr>
              <a:buFont typeface="Wingdings" charset="0"/>
              <a:buNone/>
            </a:pPr>
            <a:r>
              <a:rPr lang="pt-BR" sz="2400">
                <a:latin typeface="Arial" charset="0"/>
              </a:rPr>
              <a:t> </a:t>
            </a:r>
          </a:p>
          <a:p>
            <a:pPr lvl="1">
              <a:buClr>
                <a:schemeClr val="accent2"/>
              </a:buClr>
              <a:buFont typeface="Wingdings" charset="0"/>
              <a:buChar char="w"/>
            </a:pPr>
            <a:endParaRPr lang="pt-BR" sz="1800" i="1">
              <a:latin typeface="Arial" charset="0"/>
            </a:endParaRPr>
          </a:p>
        </p:txBody>
      </p:sp>
      <p:sp>
        <p:nvSpPr>
          <p:cNvPr id="199681" name="Espaço Reservado para Data 4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9D08862-1A42-4D47-8ED7-74F869E35BA0}" type="datetime1">
              <a:rPr lang="pt-BR">
                <a:cs typeface="ＭＳ Ｐゴシック" charset="0"/>
              </a:rPr>
              <a:pPr/>
              <a:t>07/10/15</a:t>
            </a:fld>
            <a:endParaRPr lang="pt-BR">
              <a:cs typeface="ＭＳ Ｐゴシック" charset="0"/>
            </a:endParaRPr>
          </a:p>
        </p:txBody>
      </p:sp>
      <p:sp>
        <p:nvSpPr>
          <p:cNvPr id="199682" name="Espaço Reservado para Rodapé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Times New Roman" charset="0"/>
              <a:buNone/>
            </a:pPr>
            <a:r>
              <a:rPr lang="pt-BR">
                <a:ea typeface="ＭＳ Ｐゴシック" charset="0"/>
                <a:cs typeface="ＭＳ Ｐゴシック" charset="0"/>
              </a:rPr>
              <a:t>Engenharia de software orientada a objetos</a:t>
            </a:r>
          </a:p>
        </p:txBody>
      </p:sp>
      <p:sp>
        <p:nvSpPr>
          <p:cNvPr id="199683" name="Espaço Reservado para Número de Slide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4B04035-B906-074B-9513-DD62401D7C17}" type="slidenum">
              <a:rPr lang="pt-BR">
                <a:cs typeface="ＭＳ Ｐゴシック" charset="0"/>
              </a:rPr>
              <a:pPr/>
              <a:t>9</a:t>
            </a:fld>
            <a:endParaRPr lang="pt-BR">
              <a:cs typeface="ＭＳ Ｐゴシック" charset="0"/>
            </a:endParaRPr>
          </a:p>
        </p:txBody>
      </p:sp>
      <p:pic>
        <p:nvPicPr>
          <p:cNvPr id="19968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4005263"/>
            <a:ext cx="4535487" cy="268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9687" name="Text Box 6"/>
          <p:cNvSpPr txBox="1">
            <a:spLocks noChangeArrowheads="1"/>
          </p:cNvSpPr>
          <p:nvPr/>
        </p:nvSpPr>
        <p:spPr bwMode="auto">
          <a:xfrm>
            <a:off x="6588125" y="3789363"/>
            <a:ext cx="17716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t-BR">
                <a:solidFill>
                  <a:srgbClr val="FF9933"/>
                </a:solidFill>
              </a:rPr>
              <a:t>Esta notação é </a:t>
            </a:r>
          </a:p>
          <a:p>
            <a:r>
              <a:rPr lang="pt-BR">
                <a:solidFill>
                  <a:srgbClr val="FF9933"/>
                </a:solidFill>
              </a:rPr>
              <a:t>igual a </a:t>
            </a:r>
          </a:p>
          <a:p>
            <a:r>
              <a:rPr lang="pt-BR">
                <a:solidFill>
                  <a:srgbClr val="FF9933"/>
                </a:solidFill>
              </a:rPr>
              <a:t>esta </a:t>
            </a:r>
          </a:p>
        </p:txBody>
      </p:sp>
      <p:sp>
        <p:nvSpPr>
          <p:cNvPr id="199688" name="Line 7"/>
          <p:cNvSpPr>
            <a:spLocks noChangeShapeType="1"/>
          </p:cNvSpPr>
          <p:nvPr/>
        </p:nvSpPr>
        <p:spPr bwMode="auto">
          <a:xfrm flipV="1">
            <a:off x="4427538" y="4005263"/>
            <a:ext cx="2160587" cy="719137"/>
          </a:xfrm>
          <a:prstGeom prst="line">
            <a:avLst/>
          </a:prstGeom>
          <a:noFill/>
          <a:ln w="9525" cap="rnd">
            <a:solidFill>
              <a:srgbClr val="FF99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9689" name="Freeform 8"/>
          <p:cNvSpPr>
            <a:spLocks/>
          </p:cNvSpPr>
          <p:nvPr/>
        </p:nvSpPr>
        <p:spPr bwMode="auto">
          <a:xfrm>
            <a:off x="4932363" y="4654550"/>
            <a:ext cx="2005012" cy="1081088"/>
          </a:xfrm>
          <a:custGeom>
            <a:avLst/>
            <a:gdLst>
              <a:gd name="T0" fmla="*/ 0 w 1263"/>
              <a:gd name="T1" fmla="*/ 1081088 h 681"/>
              <a:gd name="T2" fmla="*/ 2005012 w 1263"/>
              <a:gd name="T3" fmla="*/ 695325 h 681"/>
              <a:gd name="T4" fmla="*/ 1944687 w 1263"/>
              <a:gd name="T5" fmla="*/ 0 h 681"/>
              <a:gd name="T6" fmla="*/ 0 60000 65536"/>
              <a:gd name="T7" fmla="*/ 0 60000 65536"/>
              <a:gd name="T8" fmla="*/ 0 60000 65536"/>
              <a:gd name="T9" fmla="*/ 0 w 1263"/>
              <a:gd name="T10" fmla="*/ 0 h 681"/>
              <a:gd name="T11" fmla="*/ 1263 w 1263"/>
              <a:gd name="T12" fmla="*/ 681 h 68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63" h="681">
                <a:moveTo>
                  <a:pt x="0" y="681"/>
                </a:moveTo>
                <a:lnTo>
                  <a:pt x="1263" y="438"/>
                </a:lnTo>
                <a:lnTo>
                  <a:pt x="1225" y="0"/>
                </a:lnTo>
              </a:path>
            </a:pathLst>
          </a:custGeom>
          <a:noFill/>
          <a:ln w="9525" cap="rnd">
            <a:solidFill>
              <a:srgbClr val="FF99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31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4</TotalTime>
  <Words>744</Words>
  <Application>Microsoft Macintosh PowerPoint</Application>
  <PresentationFormat>On-screen Show (4:3)</PresentationFormat>
  <Paragraphs>139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Apothecary</vt:lpstr>
      <vt:lpstr>Diagrama de Classes</vt:lpstr>
      <vt:lpstr>Diagrama de Classes</vt:lpstr>
      <vt:lpstr>Diagrama de Classes</vt:lpstr>
      <vt:lpstr>Diagrama de Classes</vt:lpstr>
      <vt:lpstr>Diagrama de Classes</vt:lpstr>
      <vt:lpstr>Diagrama de Classes</vt:lpstr>
      <vt:lpstr>Diagrama de Classes</vt:lpstr>
      <vt:lpstr>Diagrama de Classes</vt:lpstr>
      <vt:lpstr>Diagrama de Classes</vt:lpstr>
      <vt:lpstr>Diagrama de Classes</vt:lpstr>
      <vt:lpstr>Diagrama de Classes</vt:lpstr>
      <vt:lpstr>Exercícios</vt:lpstr>
    </vt:vector>
  </TitlesOfParts>
  <Company>asdas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Diagrama de Classes</dc:title>
  <dc:creator>sdas dsad</dc:creator>
  <cp:lastModifiedBy>sdas dsad</cp:lastModifiedBy>
  <cp:revision>2</cp:revision>
  <dcterms:created xsi:type="dcterms:W3CDTF">2015-10-07T14:18:30Z</dcterms:created>
  <dcterms:modified xsi:type="dcterms:W3CDTF">2015-10-07T14:23:06Z</dcterms:modified>
</cp:coreProperties>
</file>